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3004800" cy="9753600"/>
  <p:notesSz cx="6858000" cy="9144000"/>
  <p:defaultTextStyle>
    <a:lvl1pPr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1pPr>
    <a:lvl2pPr indent="2286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2pPr>
    <a:lvl3pPr indent="4572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3pPr>
    <a:lvl4pPr indent="6858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4pPr>
    <a:lvl5pPr indent="9144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5pPr>
    <a:lvl6pPr indent="11430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6pPr>
    <a:lvl7pPr indent="13716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7pPr>
    <a:lvl8pPr indent="16002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8pPr>
    <a:lvl9pPr indent="18288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32829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E4E5C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5D7FF"/>
        </a:fontRef>
        <a:srgbClr val="55D7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6" name="Shape 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Process - not a product - it is in the fabric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When you buy more security - YOU ARE DOING IT WRONG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Deliberately conflating security and privacy - both are intertwined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Does the client need to know the user ID?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Usually login session and user ID should be decoupled.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For instance, you can use a social login that maps to a particular user, this can be managed completely server side.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Is a mobile client the user?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NEVER TRUST THE CLIENT - ASSUME IT IS COMPROMISED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TOKENS!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You need something to represent the user allowing a piece of software to do something on their behalf.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The token should encapsulate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a set of permissions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a finite lifespan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be entirely managed server side.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OAuth 2.0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Used by Google, Twitter, Facebook…..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GUTTED OF SECURITY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WHY? Sacrificed at the later of performance when faced with huge traffic.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This lead to the lead of the project quitting.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There are some IETF proposals like the Bearer Token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I used a version of this at MS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BANHAMMER!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You get granular revocation all the way up to nuking a user from orbit.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Doesn’t need to compromise the whole account.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Makes more complex ownership, sharing and workflows possible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The matchmaking example - list of users or a list of matches identified uniquely.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Startup engineering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Injected code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Bad API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Bad access controls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pPr lvl="0">
              <a:defRPr sz="1800"/>
            </a:pPr>
            <a:r>
              <a:rPr sz="2400"/>
              <a:t>Information leakage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Transport - SSL, TLS, HTTPS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Data at rest - your storage - database, filesystem, nosql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Cryptographic hash - for storing passwords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Reversible - you eventually need the original data like files on your hard drive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Symmetric - Both know the same secret - less computationally intensive typically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Assymetric - Public key encryption - big primes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Ordering one - certificate signing request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Know how to get one into production?  Know about IP/vHost limitations and SNI?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Have you made your own certificate authority before?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Managed CRLs before?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We know all your secrets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Where do you store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certificates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passwords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critical information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Source control?  VERY BAD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Secret server/service?  Allows you to decouple secrets from the service.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Encrypted file? Not bad.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Rolling keys - have a plan for keys being changed or rotated.  Reasons: compromise, age, management….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USE PASSWORDS ON YOUR DATABASE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Sometimes you just have honest-to-goodness coding bugs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Have a plan for deploying updates QUICKLY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Evernote - no security - get compromised - then they start trying to hire a security team.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As your program evolves, security must always be considered.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You will find services lacking - e.g., Azure tables and blob storage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Not just ACLs for end user, but employees, clients as well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Had to build an Access Control layer on top before.  This was to make sure developers knew what resources they were interacting with and how.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Principle of least privilege - only give the absolute access necessary.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You will see data relationships that cause you to segment away more critical data from more frequently accessed data.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We’ve only begun to scratch the surface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How do we go about solving this?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These will be obvious, but you need solid foundations for good security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All warnings on, all warnings as errors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Static analysis - stops the dumbest of errors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Language specific tools - Python: e.g. PEP8, PyLint, PyFlakes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Don’t Repeat Yourself - fix a bug once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Code coverage - if the code is never executed except in production how do you know it is good?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Get yerself some unit, load, browser, integration (end-to-end), API/Client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Tests should run easily on developer’s machines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Developers should understand and edit the test code and framework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Developers should run local SSL server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Should know how to regenerate snake oil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Continuous deployment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3rd party code drops and updates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Updating certificates and third party service dependencies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Be ready to switch providers, the decision may be out of your hands for money, buddies, or plain security disasters (I have an example there…)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Architecture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Load balancer/reverse-proxy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DDOS protection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ELB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Hiding server layout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Limit entry points into the system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Secure subnets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Use the infrastructure if possible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CDN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Reduce load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Increase responsiveness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Make sure you trust them!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Cache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Be careful of stale data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Hackers could exploit it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Incentive if money is involved (like sales, price changes)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Twitter XSS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Sanitise your output!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Bleach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Escaping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DDOS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Load balancers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Logging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Closed-source (Azure, Amazon) - so behaviour is not known or understood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Rolling your own is tricky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IP? What about NAT?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Other metrics?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Constantly need tweaking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SQL Injection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Always use the ORM!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Escaping!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Django has no known SQL injection attacks open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Twitter SQL injection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XKCD example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pPr lvl="0">
              <a:defRPr sz="1800"/>
            </a:pPr>
            <a:r>
              <a:rPr sz="2400"/>
              <a:t>Most people will recognise this comic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Mixed content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HTTP can extract HTTPS content on the page - they share the DOM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IFRAME - cry cry cry - weep weep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Use XFrame headers - you have to be sure the browsers implement it right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Logs are your friend and your enemy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Good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You can find intrusion information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Errors could be early warnings of vulnerabilities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Bad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Accidentally publicly readable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Contains sensitive information because they are used for debugging</a:t>
            </a:r>
            <a:endParaRPr sz="2400"/>
          </a:p>
          <a:p>
            <a:pPr lvl="1" marL="457200" indent="-228600">
              <a:buSzPct val="100000"/>
              <a:buChar char="•"/>
              <a:defRPr sz="1800"/>
            </a:pPr>
            <a:r>
              <a:rPr sz="2400"/>
              <a:t>Easy attack vector to get that kind of information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You can make PHP execute your log so if there is some way of a user getting something written there, you could be in trouble.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Internal network data breach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 much, so much, my head, this could take HOURS!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Ch-ch-ch-check it out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This is what a security person sees.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And this is just scratching the surface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Retroactively writing tests for a legacy system is hard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Adding security is an order of magnitude harder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Evolution is sometimes not possible and involves starting again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Threat modelling - as used by Microsoft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Attempts to map the data flows of sensitive information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Rarely successfully models the system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Consumers tend to be non-expert/management so it is normally dumbed-down for consumption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0" name="Shape 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Perfect code is still exploitable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Imagine mathematically proved perfect code getting released.  Gets owned by a script kiddie in a few hours.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Need to consider more than simple buffer overflows when designing.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Unwittingly exposing internal implementation and data relationships - I get quite a lot of push back on this - especially from REST purists.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Your API should abstract into higher level semantics, because if it looks like the building blocks you can’t protect how those interact easily.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When I first joined MS the API already existed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You give the mobile client the user ID when it registers then it can use that to identify to the API.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Can you think of a way to exploit this?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Change the number!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OK, it’s a GUID - can you think of ways to get the numbers?  Get your friends numbers!  Go mad!</a:t>
            </a:r>
            <a:endParaRPr sz="2400"/>
          </a:p>
          <a:p>
            <a:pPr lvl="0" marL="228600" indent="-228600">
              <a:buSzPct val="100000"/>
              <a:buChar char="•"/>
              <a:defRPr sz="1800"/>
            </a:pPr>
            <a:r>
              <a:rPr sz="2400"/>
              <a:t>This is a massive level of screwed.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One</a:t>
            </a:r>
            <a:endParaRPr cap="all" spc="384" sz="2400">
              <a:solidFill>
                <a:srgbClr val="55D7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Two</a:t>
            </a:r>
            <a:endParaRPr cap="all" spc="384" sz="2400">
              <a:solidFill>
                <a:srgbClr val="55D7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Three</a:t>
            </a:r>
            <a:endParaRPr cap="all" spc="384" sz="2400">
              <a:solidFill>
                <a:srgbClr val="55D7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Four</a:t>
            </a:r>
            <a:endParaRPr cap="all" spc="384" sz="2400">
              <a:solidFill>
                <a:srgbClr val="55D7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One</a:t>
            </a:r>
            <a:endParaRPr cap="all" spc="384" sz="2400">
              <a:solidFill>
                <a:srgbClr val="FFFF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Two</a:t>
            </a:r>
            <a:endParaRPr cap="all" spc="384" sz="2400">
              <a:solidFill>
                <a:srgbClr val="FFFF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Three</a:t>
            </a:r>
            <a:endParaRPr cap="all" spc="384" sz="2400">
              <a:solidFill>
                <a:srgbClr val="FFFF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Four</a:t>
            </a:r>
            <a:endParaRPr cap="all" spc="384" sz="2400">
              <a:solidFill>
                <a:srgbClr val="FFFF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One</a:t>
            </a:r>
            <a:endParaRPr cap="all" spc="384" sz="2400">
              <a:solidFill>
                <a:srgbClr val="FFFF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Two</a:t>
            </a:r>
            <a:endParaRPr cap="all" spc="384" sz="2400">
              <a:solidFill>
                <a:srgbClr val="FFFF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Three</a:t>
            </a:r>
            <a:endParaRPr cap="all" spc="384" sz="2400">
              <a:solidFill>
                <a:srgbClr val="FFFF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Four</a:t>
            </a:r>
            <a:endParaRPr cap="all" spc="384" sz="2400">
              <a:solidFill>
                <a:srgbClr val="FFFF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One</a:t>
            </a:r>
            <a:endParaRPr cap="all" spc="384" sz="2400">
              <a:solidFill>
                <a:srgbClr val="55D7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Two</a:t>
            </a:r>
            <a:endParaRPr cap="all" spc="384" sz="2400">
              <a:solidFill>
                <a:srgbClr val="55D7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Three</a:t>
            </a:r>
            <a:endParaRPr cap="all" spc="384" sz="2400">
              <a:solidFill>
                <a:srgbClr val="55D7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Four</a:t>
            </a:r>
            <a:endParaRPr cap="all" spc="384" sz="2400">
              <a:solidFill>
                <a:srgbClr val="55D7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  <a:endParaRPr sz="3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  <a:endParaRPr sz="3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  <a:endParaRPr sz="3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  <a:endParaRPr sz="3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1pPr>
      <a:lvl2pPr indent="2286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2pPr>
      <a:lvl3pPr indent="4572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3pPr>
      <a:lvl4pPr indent="6858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4pPr>
      <a:lvl5pPr indent="9144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5pPr>
      <a:lvl6pPr indent="11430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6pPr>
      <a:lvl7pPr indent="13716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7pPr>
      <a:lvl8pPr indent="16002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8pPr>
      <a:lvl9pPr indent="18288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9pPr>
    </p:titleStyle>
    <p:bodyStyle>
      <a:lvl1pPr marL="4699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1pPr>
      <a:lvl2pPr marL="9398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2pPr>
      <a:lvl3pPr marL="14097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3pPr>
      <a:lvl4pPr marL="18796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4pPr>
      <a:lvl5pPr marL="23495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5pPr>
      <a:lvl6pPr marL="28194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6pPr>
      <a:lvl7pPr marL="32893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7pPr>
      <a:lvl8pPr marL="37592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8pPr>
      <a:lvl9pPr marL="42291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hyperlink" Target="mailto:garry.bodsworth@gmail.com" TargetMode="External"/><Relationship Id="rId4" Type="http://schemas.openxmlformats.org/officeDocument/2006/relationships/hyperlink" Target="http://www.bromium.com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hyperlink" Target="https://www.owasp.org/" TargetMode="External"/><Relationship Id="rId5" Type="http://schemas.openxmlformats.org/officeDocument/2006/relationships/hyperlink" Target="https://blog.mozilla.org/security/" TargetMode="External"/><Relationship Id="rId6" Type="http://schemas.openxmlformats.org/officeDocument/2006/relationships/hyperlink" Target="http://blogs.bromium.com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://blogs.msdn.com/b/ptorr/archive/2005/02/22/guerillathreatmodelling.aspx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0003" y="1652978"/>
            <a:ext cx="8671568" cy="833283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463010" y="277679"/>
            <a:ext cx="3800399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5700">
                <a:solidFill>
                  <a:srgbClr val="FFFFFF"/>
                </a:solidFill>
              </a:rPr>
              <a:t>SECURITY</a:t>
            </a:r>
            <a:endParaRPr b="1" sz="57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5700">
                <a:solidFill>
                  <a:srgbClr val="FFFFFF"/>
                </a:solidFill>
              </a:rPr>
              <a:t>IS</a:t>
            </a:r>
            <a:endParaRPr b="1" sz="57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5700">
                <a:solidFill>
                  <a:srgbClr val="FFFFFF"/>
                </a:solidFill>
              </a:rPr>
              <a:t>HARD</a:t>
            </a:r>
          </a:p>
        </p:txBody>
      </p:sp>
      <p:sp>
        <p:nvSpPr>
          <p:cNvPr id="38" name="Shape 38"/>
          <p:cNvSpPr/>
          <p:nvPr/>
        </p:nvSpPr>
        <p:spPr>
          <a:xfrm>
            <a:off x="8583611" y="-22368"/>
            <a:ext cx="40878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@garrybodsworth</a:t>
            </a:r>
          </a:p>
        </p:txBody>
      </p:sp>
      <p:sp>
        <p:nvSpPr>
          <p:cNvPr id="39" name="Shape 39"/>
          <p:cNvSpPr/>
          <p:nvPr/>
        </p:nvSpPr>
        <p:spPr>
          <a:xfrm>
            <a:off x="6164491" y="711774"/>
            <a:ext cx="6534913" cy="800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23312" dir="5400000">
              <a:srgbClr val="000000">
                <a:alpha val="6988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u="sng">
                <a:solidFill>
                  <a:srgbClr val="1190EB"/>
                </a:solidFill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4000" u="sng">
                <a:solidFill>
                  <a:srgbClr val="1190EB"/>
                </a:solidFill>
                <a:hlinkClick r:id="rId3" invalidUrl="" action="" tgtFrame="" tooltip="" history="1" highlightClick="0" endSnd="0"/>
              </a:rPr>
              <a:t>garry.bodsworth@gmail.com</a:t>
            </a:r>
          </a:p>
        </p:txBody>
      </p:sp>
      <p:sp>
        <p:nvSpPr>
          <p:cNvPr id="40" name="Shape 40"/>
          <p:cNvSpPr/>
          <p:nvPr/>
        </p:nvSpPr>
        <p:spPr>
          <a:xfrm>
            <a:off x="140963" y="8755748"/>
            <a:ext cx="44444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FDA600"/>
                </a:solidFill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4000" u="sng">
                <a:solidFill>
                  <a:srgbClr val="FDA600"/>
                </a:solidFill>
                <a:hlinkClick r:id="rId4" invalidUrl="" action="" tgtFrame="" tooltip="" history="1" highlightClick="0" endSnd="0"/>
              </a:rPr>
              <a:t>www.bromium.com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Why Not?</a:t>
            </a:r>
          </a:p>
        </p:txBody>
      </p:sp>
      <p:pic>
        <p:nvPicPr>
          <p:cNvPr id="8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476" y="1567919"/>
            <a:ext cx="11197848" cy="705821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1434690" y="5454649"/>
            <a:ext cx="1013542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000000"/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pPr lvl="0">
              <a:defRPr sz="1800"/>
            </a:pPr>
            <a:r>
              <a:rPr sz="5200"/>
              <a:t>79dd0633-5ad7-4081-a0e9-9f6ee083e6a4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asted-image.png"/>
          <p:cNvPicPr/>
          <p:nvPr/>
        </p:nvPicPr>
        <p:blipFill>
          <a:blip r:embed="rId3">
            <a:extLst/>
          </a:blip>
          <a:srcRect l="3713" t="0" r="3713" b="0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pc="724" sz="4526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4" sz="4526">
                <a:solidFill>
                  <a:srgbClr val="FFFFFF"/>
                </a:solidFill>
              </a:rPr>
              <a:t>it’s on a NEED to know basis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asted-image.png"/>
          <p:cNvPicPr/>
          <p:nvPr/>
        </p:nvPicPr>
        <p:blipFill>
          <a:blip r:embed="rId3">
            <a:extLst/>
          </a:blip>
          <a:srcRect l="0" t="9474" r="0" b="9474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TOKENS!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how?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OAUTH 2.0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it’s what everyone uses</a:t>
            </a:r>
          </a:p>
        </p:txBody>
      </p:sp>
      <p:pic>
        <p:nvPicPr>
          <p:cNvPr id="10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2950" y="3028950"/>
            <a:ext cx="6438900" cy="641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475483" y="355600"/>
            <a:ext cx="11684001" cy="1460500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992" sz="6200">
                <a:solidFill>
                  <a:srgbClr val="FFFFFF"/>
                </a:solidFill>
              </a:rPr>
              <a:t>BANHAMMER!</a:t>
            </a:r>
          </a:p>
        </p:txBody>
      </p:sp>
      <p:pic>
        <p:nvPicPr>
          <p:cNvPr id="11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600" y="48895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yo!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startup engineering</a:t>
            </a:r>
          </a:p>
        </p:txBody>
      </p:sp>
      <p:pic>
        <p:nvPicPr>
          <p:cNvPr id="11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3610" y="1244497"/>
            <a:ext cx="4848112" cy="271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389" y="3153736"/>
            <a:ext cx="4848112" cy="445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5600" y="4184650"/>
            <a:ext cx="5744132" cy="4591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O2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INFORMATION Leakage</a:t>
            </a:r>
          </a:p>
        </p:txBody>
      </p:sp>
      <p:pic>
        <p:nvPicPr>
          <p:cNvPr id="12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5637" y="2774950"/>
            <a:ext cx="9633526" cy="5418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720" sz="4500">
                <a:solidFill>
                  <a:srgbClr val="FFFFFF"/>
                </a:solidFill>
              </a:rPr>
              <a:t>encryption</a:t>
            </a: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0707" indent="-330707" defTabSz="49072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520">
                <a:solidFill>
                  <a:srgbClr val="FFFFFF"/>
                </a:solidFill>
              </a:rPr>
              <a:t>Transport</a:t>
            </a:r>
            <a:endParaRPr sz="2520">
              <a:solidFill>
                <a:srgbClr val="FFFFFF"/>
              </a:solidFill>
            </a:endParaRPr>
          </a:p>
          <a:p>
            <a:pPr lvl="0" marL="330707" indent="-330707" defTabSz="49072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520">
                <a:solidFill>
                  <a:srgbClr val="FFFFFF"/>
                </a:solidFill>
              </a:rPr>
              <a:t>Data at rest</a:t>
            </a:r>
            <a:endParaRPr sz="2520">
              <a:solidFill>
                <a:srgbClr val="FFFFFF"/>
              </a:solidFill>
            </a:endParaRPr>
          </a:p>
          <a:p>
            <a:pPr lvl="0" marL="330707" indent="-330707" defTabSz="49072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endParaRPr sz="2520">
              <a:solidFill>
                <a:srgbClr val="FFFFFF"/>
              </a:solidFill>
            </a:endParaRPr>
          </a:p>
          <a:p>
            <a:pPr lvl="0" marL="330707" indent="-330707" defTabSz="49072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520">
                <a:solidFill>
                  <a:srgbClr val="FFFFFF"/>
                </a:solidFill>
              </a:rPr>
              <a:t>Cryptographic hash (one-way)</a:t>
            </a:r>
            <a:endParaRPr sz="2520">
              <a:solidFill>
                <a:srgbClr val="FFFFFF"/>
              </a:solidFill>
            </a:endParaRPr>
          </a:p>
          <a:p>
            <a:pPr lvl="0" marL="330707" indent="-330707" defTabSz="49072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520">
                <a:solidFill>
                  <a:srgbClr val="FFFFFF"/>
                </a:solidFill>
              </a:rPr>
              <a:t>Reversible (two-way)</a:t>
            </a:r>
            <a:endParaRPr sz="2520">
              <a:solidFill>
                <a:srgbClr val="FFFFFF"/>
              </a:solidFill>
            </a:endParaRPr>
          </a:p>
          <a:p>
            <a:pPr lvl="0" marL="330707" indent="-330707" defTabSz="49072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endParaRPr sz="2520">
              <a:solidFill>
                <a:srgbClr val="FFFFFF"/>
              </a:solidFill>
            </a:endParaRPr>
          </a:p>
          <a:p>
            <a:pPr lvl="0" marL="330707" indent="-330707" defTabSz="49072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520">
                <a:solidFill>
                  <a:srgbClr val="FFFFFF"/>
                </a:solidFill>
              </a:rPr>
              <a:t>Symmetric</a:t>
            </a:r>
            <a:endParaRPr sz="2520">
              <a:solidFill>
                <a:srgbClr val="FFFFFF"/>
              </a:solidFill>
            </a:endParaRPr>
          </a:p>
          <a:p>
            <a:pPr lvl="0" marL="330707" indent="-330707" defTabSz="49072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520">
                <a:solidFill>
                  <a:srgbClr val="FFFFFF"/>
                </a:solidFill>
              </a:rPr>
              <a:t>Asymmetric</a:t>
            </a:r>
          </a:p>
        </p:txBody>
      </p:sp>
      <p:pic>
        <p:nvPicPr>
          <p:cNvPr id="13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6387" y="2852549"/>
            <a:ext cx="7002813" cy="4048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b="1" spc="712" sz="4455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712" sz="4455">
                <a:solidFill>
                  <a:srgbClr val="FFFFFF"/>
                </a:solidFill>
              </a:rPr>
              <a:t>ssl  certificates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Who has bought one?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Who has generated one?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Who has invalidated one?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Who can deploy one?</a:t>
            </a:r>
          </a:p>
        </p:txBody>
      </p:sp>
      <p:pic>
        <p:nvPicPr>
          <p:cNvPr id="13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77014">
            <a:off x="6351847" y="2281445"/>
            <a:ext cx="5732203" cy="4030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/>
          <p:cNvPicPr/>
          <p:nvPr/>
        </p:nvPicPr>
        <p:blipFill>
          <a:blip r:embed="rId3">
            <a:alphaModFix amt="66624"/>
            <a:extLst/>
          </a:blip>
          <a:stretch>
            <a:fillRect/>
          </a:stretch>
        </p:blipFill>
        <p:spPr>
          <a:xfrm>
            <a:off x="-74229" y="-55671"/>
            <a:ext cx="13153258" cy="986494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>
            <p:ph type="body" idx="1"/>
          </p:nvPr>
        </p:nvSpPr>
        <p:spPr>
          <a:xfrm>
            <a:off x="419100" y="1676400"/>
            <a:ext cx="6463159" cy="6057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Updating certificates</a:t>
            </a:r>
            <a:endParaRPr b="1"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Rolling keys</a:t>
            </a:r>
            <a:endParaRPr b="1"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Service passwords</a:t>
            </a:r>
            <a:endParaRPr b="1"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Who knows all your secrets?</a:t>
            </a:r>
            <a:endParaRPr b="1"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Are your secrets safe?</a:t>
            </a:r>
            <a:endParaRPr b="1"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The “Secret Server”</a:t>
            </a:r>
          </a:p>
        </p:txBody>
      </p:sp>
      <p:sp>
        <p:nvSpPr>
          <p:cNvPr id="143" name="Shape 143"/>
          <p:cNvSpPr/>
          <p:nvPr>
            <p:ph type="title"/>
          </p:nvPr>
        </p:nvSpPr>
        <p:spPr>
          <a:xfrm>
            <a:off x="660400" y="609600"/>
            <a:ext cx="11684001" cy="1854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720" sz="4500">
                <a:solidFill>
                  <a:srgbClr val="FFFFFF"/>
                </a:solidFill>
              </a:rPr>
              <a:t>MANaging secrets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asted-image.png"/>
          <p:cNvPicPr/>
          <p:nvPr/>
        </p:nvPicPr>
        <p:blipFill>
          <a:blip r:embed="rId3">
            <a:extLst/>
          </a:blip>
          <a:srcRect l="21982" t="0" r="21982" b="0"/>
          <a:stretch>
            <a:fillRect/>
          </a:stretch>
        </p:blipFill>
        <p:spPr>
          <a:xfrm>
            <a:off x="652145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what is security?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Protect infrastructure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Protect business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MOST IMPORTANTLY </a:t>
            </a:r>
            <a:r>
              <a:rPr b="1" sz="3000">
                <a:solidFill>
                  <a:srgbClr val="FF281C"/>
                </a:solidFill>
              </a:rPr>
              <a:t>Protect Customers</a:t>
            </a:r>
            <a:endParaRPr b="1"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Process not a product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Privacy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pc="724" sz="4526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4" sz="4526">
                <a:solidFill>
                  <a:srgbClr val="FFFFFF"/>
                </a:solidFill>
              </a:rPr>
              <a:t>so good they gave it a logo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bugs bugs bugs</a:t>
            </a:r>
          </a:p>
        </p:txBody>
      </p:sp>
      <p:pic>
        <p:nvPicPr>
          <p:cNvPr id="14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7050" y="3416300"/>
            <a:ext cx="4330700" cy="524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ng"/>
          <p:cNvPicPr/>
          <p:nvPr/>
        </p:nvPicPr>
        <p:blipFill>
          <a:blip r:embed="rId3">
            <a:extLst/>
          </a:blip>
          <a:srcRect l="0" t="13932" r="0" b="13932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992" sz="6200">
                <a:solidFill>
                  <a:srgbClr val="FFFFFF"/>
                </a:solidFill>
              </a:rPr>
              <a:t>access control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storage security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453" y="-21762"/>
            <a:ext cx="18033908" cy="11271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55142" y="-1499146"/>
            <a:ext cx="13899506" cy="1389950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>
            <p:ph type="title"/>
          </p:nvPr>
        </p:nvSpPr>
        <p:spPr>
          <a:xfrm>
            <a:off x="660400" y="609600"/>
            <a:ext cx="11684001" cy="1044972"/>
          </a:xfrm>
          <a:prstGeom prst="rect">
            <a:avLst/>
          </a:prstGeom>
        </p:spPr>
        <p:txBody>
          <a:bodyPr/>
          <a:lstStyle>
            <a:lvl1pPr algn="ctr">
              <a:defRPr b="1">
                <a:effectLst>
                  <a:outerShdw sx="100000" sy="100000" kx="0" ky="0" algn="b" rotWithShape="0" blurRad="88900" dist="0" dir="18900000">
                    <a:srgbClr val="000000"/>
                  </a:outerShdw>
                </a:effectLst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720" sz="4500">
                <a:solidFill>
                  <a:srgbClr val="FFFFFF"/>
                </a:solidFill>
                <a:effectLst>
                  <a:outerShdw sx="100000" sy="100000" kx="0" ky="0" algn="b" rotWithShape="0" blurRad="88900" dist="0" dir="18900000">
                    <a:srgbClr val="000000"/>
                  </a:outerShdw>
                </a:effectLst>
              </a:rPr>
              <a:t>code quality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2258764" y="2421656"/>
            <a:ext cx="8071694" cy="6057901"/>
          </a:xfrm>
          <a:prstGeom prst="rect">
            <a:avLst/>
          </a:prstGeom>
          <a:effectLst>
            <a:outerShdw sx="100000" sy="100000" kx="0" ky="0" algn="b" rotWithShape="0" blurRad="88900" dist="40624" dir="5400000">
              <a:srgbClr val="000000"/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Static analysis</a:t>
            </a:r>
            <a:endParaRPr b="1"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Language specific tools</a:t>
            </a:r>
            <a:endParaRPr b="1"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Don’t repeat yourself (D.R.Y)</a:t>
            </a:r>
            <a:endParaRPr b="1"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Code coverage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1233" y="-947100"/>
            <a:ext cx="9068967" cy="680172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>
            <p:ph type="title"/>
          </p:nvPr>
        </p:nvSpPr>
        <p:spPr>
          <a:xfrm>
            <a:off x="660400" y="165100"/>
            <a:ext cx="5080000" cy="89143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720" sz="4500">
                <a:solidFill>
                  <a:srgbClr val="FFFFFF"/>
                </a:solidFill>
              </a:rPr>
              <a:t>testing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xfrm>
            <a:off x="660400" y="1087685"/>
            <a:ext cx="5080000" cy="474161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Load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Unit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API/Client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Browser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Integration</a:t>
            </a:r>
          </a:p>
        </p:txBody>
      </p:sp>
      <p:sp>
        <p:nvSpPr>
          <p:cNvPr id="172" name="Shape 172"/>
          <p:cNvSpPr/>
          <p:nvPr/>
        </p:nvSpPr>
        <p:spPr>
          <a:xfrm>
            <a:off x="4493374" y="6470649"/>
            <a:ext cx="401805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22111" indent="-522111" algn="l"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Run locally</a:t>
            </a:r>
            <a:endParaRPr sz="2800">
              <a:solidFill>
                <a:srgbClr val="FFFFFF"/>
              </a:solidFill>
            </a:endParaRPr>
          </a:p>
          <a:p>
            <a:pPr lvl="0" marL="522111" indent="-522111" algn="l"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Run SSL dev servers</a:t>
            </a:r>
            <a:endParaRPr sz="2800">
              <a:solidFill>
                <a:srgbClr val="FFFFFF"/>
              </a:solidFill>
            </a:endParaRPr>
          </a:p>
          <a:p>
            <a:pPr lvl="0" marL="522111" indent="-522111" algn="l"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Know your snake oil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17164" y="-1262105"/>
            <a:ext cx="16244949" cy="1076228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>
            <p:ph type="body" idx="1"/>
          </p:nvPr>
        </p:nvSpPr>
        <p:spPr>
          <a:xfrm>
            <a:off x="660400" y="1517650"/>
            <a:ext cx="11684000" cy="6718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Keeping third party dependencies up to date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Managing third-party code drops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Use short(ish) expiries to get used to updating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Be ready to switch services</a:t>
            </a:r>
          </a:p>
        </p:txBody>
      </p:sp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720" sz="4500">
                <a:solidFill>
                  <a:srgbClr val="FFFFFF"/>
                </a:solidFill>
              </a:rPr>
              <a:t>continuous deployment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/>
          <p:nvPr/>
        </p:nvPicPr>
        <p:blipFill>
          <a:blip r:embed="rId3">
            <a:extLst/>
          </a:blip>
          <a:srcRect l="0" t="2511" r="0" b="2511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>
            <p:ph type="title"/>
          </p:nvPr>
        </p:nvSpPr>
        <p:spPr>
          <a:xfrm>
            <a:off x="2956644" y="139700"/>
            <a:ext cx="7091512" cy="1460500"/>
          </a:xfrm>
          <a:prstGeom prst="rect">
            <a:avLst/>
          </a:prstGeom>
        </p:spPr>
        <p:txBody>
          <a:bodyPr/>
          <a:lstStyle>
            <a:lvl1pPr defTabSz="560831">
              <a:defRPr spc="952" sz="5952">
                <a:solidFill>
                  <a:srgbClr val="000000"/>
                </a:solidFill>
              </a:defRPr>
            </a:lvl1pPr>
          </a:lstStyle>
          <a:p>
            <a:pPr lvl="0">
              <a:defRPr cap="none" spc="0" sz="1800"/>
            </a:pPr>
            <a:r>
              <a:rPr cap="all" spc="952" sz="5952"/>
              <a:t>architecture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twitter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xss - cross site scripting attacks</a:t>
            </a:r>
          </a:p>
        </p:txBody>
      </p:sp>
      <p:pic>
        <p:nvPicPr>
          <p:cNvPr id="18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196" y="2214559"/>
            <a:ext cx="9576408" cy="532448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4190746" y="8140700"/>
            <a:ext cx="462330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Sanitise your output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(D)DOS</a:t>
            </a:r>
          </a:p>
        </p:txBody>
      </p:sp>
      <p:pic>
        <p:nvPicPr>
          <p:cNvPr id="19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529" y="-1486"/>
            <a:ext cx="6366443" cy="9756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image.png"/>
          <p:cNvPicPr/>
          <p:nvPr/>
        </p:nvPicPr>
        <p:blipFill>
          <a:blip r:embed="rId3">
            <a:extLst/>
          </a:blip>
          <a:srcRect l="0" t="12587" r="0" b="12587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SQL injection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png"/>
          <p:cNvPicPr/>
          <p:nvPr/>
        </p:nvPicPr>
        <p:blipFill>
          <a:blip r:embed="rId3">
            <a:extLst/>
          </a:blip>
          <a:srcRect l="23228" t="0" r="23228" b="0"/>
          <a:stretch>
            <a:fillRect/>
          </a:stretch>
        </p:blipFill>
        <p:spPr>
          <a:xfrm>
            <a:off x="2741513" y="2874329"/>
            <a:ext cx="5678587" cy="425894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pc="364" sz="228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4" sz="2280">
                <a:solidFill>
                  <a:srgbClr val="FFFFFF"/>
                </a:solidFill>
              </a:rPr>
              <a:t>security needs to be part of the process from the start</a:t>
            </a:r>
          </a:p>
        </p:txBody>
      </p:sp>
      <p:pic>
        <p:nvPicPr>
          <p:cNvPr id="5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621162"/>
            <a:ext cx="13004800" cy="522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twitter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sql injection</a:t>
            </a:r>
          </a:p>
        </p:txBody>
      </p:sp>
      <p:pic>
        <p:nvPicPr>
          <p:cNvPr id="20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2783" y="2257407"/>
            <a:ext cx="8499234" cy="393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3300" y="6594269"/>
            <a:ext cx="8458200" cy="260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asted-image.png"/>
          <p:cNvPicPr/>
          <p:nvPr/>
        </p:nvPicPr>
        <p:blipFill>
          <a:blip r:embed="rId3">
            <a:extLst/>
          </a:blip>
          <a:srcRect l="30666" t="0" r="30666" b="0"/>
          <a:stretch>
            <a:fillRect/>
          </a:stretch>
        </p:blipFill>
        <p:spPr>
          <a:xfrm>
            <a:off x="652145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mixed content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HTTP and HTTPS on one page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IFRAMEs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145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Logs</a:t>
            </a:r>
            <a:endParaRPr cap="all" spc="720" sz="4500">
              <a:solidFill>
                <a:srgbClr val="FFFFFF"/>
              </a:solidFill>
            </a:endParaRPr>
          </a:p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good vs bad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Intrusion detection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Error logs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Easy to accidentally expose</a:t>
            </a:r>
            <a:endParaRPr sz="3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Contains sensitive information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ebay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Internal network Data breach</a:t>
            </a:r>
          </a:p>
        </p:txBody>
      </p:sp>
      <p:pic>
        <p:nvPicPr>
          <p:cNvPr id="22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0549" y="4921250"/>
            <a:ext cx="6858001" cy="424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9350" y="1437871"/>
            <a:ext cx="5360400" cy="3315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body" idx="1"/>
          </p:nvPr>
        </p:nvSpPr>
        <p:spPr>
          <a:xfrm>
            <a:off x="254000" y="2360835"/>
            <a:ext cx="3528666" cy="6581330"/>
          </a:xfrm>
          <a:prstGeom prst="rect">
            <a:avLst/>
          </a:prstGeom>
        </p:spPr>
        <p:txBody>
          <a:bodyPr/>
          <a:lstStyle/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Open relays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CSRF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Brute force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Hashing is not encryption!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SSL ciphers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PCI compliance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CVEs and vulnerability disclosures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Do not trust the user!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File format parsing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Pen tests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Physical pen tests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Cookies</a:t>
            </a:r>
            <a:endParaRPr sz="1584">
              <a:solidFill>
                <a:srgbClr val="FFFFFF"/>
              </a:solidFill>
            </a:endParaRPr>
          </a:p>
          <a:p>
            <a:pPr lvl="0" marL="206756" indent="-206756" defTabSz="257047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1584">
                <a:solidFill>
                  <a:srgbClr val="FFFFFF"/>
                </a:solidFill>
              </a:rPr>
              <a:t>Reproducible builds</a:t>
            </a:r>
          </a:p>
        </p:txBody>
      </p:sp>
      <p:sp>
        <p:nvSpPr>
          <p:cNvPr id="231" name="Shape 231"/>
          <p:cNvSpPr/>
          <p:nvPr/>
        </p:nvSpPr>
        <p:spPr>
          <a:xfrm>
            <a:off x="8942734" y="2292350"/>
            <a:ext cx="3653533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SChannel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PHP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RSA4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goto fail;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Malicious governments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Physical intrusion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More passwords stolen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Incident response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Physical security solutions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Fuzz testing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Session hijacking</a:t>
            </a:r>
            <a:endParaRPr sz="1764">
              <a:solidFill>
                <a:srgbClr val="FFFFFF"/>
              </a:solidFill>
            </a:endParaRPr>
          </a:p>
          <a:p>
            <a:pPr lvl="0" marL="230251" indent="-230251" algn="l" defTabSz="286258">
              <a:spcBef>
                <a:spcPts val="2000"/>
              </a:spcBef>
              <a:buClr>
                <a:srgbClr val="646464"/>
              </a:buClr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1764">
                <a:solidFill>
                  <a:srgbClr val="FFFFFF"/>
                </a:solidFill>
              </a:rPr>
              <a:t>And sooooooooooo much more</a:t>
            </a:r>
          </a:p>
        </p:txBody>
      </p:sp>
      <p:pic>
        <p:nvPicPr>
          <p:cNvPr id="23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3982" y="3331113"/>
            <a:ext cx="4200236" cy="309137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3775455" y="565150"/>
            <a:ext cx="471728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What have I missed?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ng"/>
          <p:cNvPicPr/>
          <p:nvPr/>
        </p:nvPicPr>
        <p:blipFill>
          <a:blip r:embed="rId3">
            <a:alphaModFix amt="59014"/>
            <a:extLst/>
          </a:blip>
          <a:srcRect l="5566" t="0" r="5566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tools and resources</a:t>
            </a:r>
          </a:p>
        </p:txBody>
      </p:sp>
      <p:sp>
        <p:nvSpPr>
          <p:cNvPr id="239" name="Shape 239"/>
          <p:cNvSpPr/>
          <p:nvPr/>
        </p:nvSpPr>
        <p:spPr>
          <a:xfrm>
            <a:off x="8631173" y="1016000"/>
            <a:ext cx="3653537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BURP</a:t>
            </a:r>
            <a:endParaRPr sz="4000">
              <a:solidFill>
                <a:srgbClr val="FFFFFF"/>
              </a:solidFill>
            </a:endParaRPr>
          </a:p>
          <a:p>
            <a:pPr lvl="0"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Fiddler2</a:t>
            </a:r>
            <a:endParaRPr sz="4000">
              <a:solidFill>
                <a:srgbClr val="FFFFFF"/>
              </a:solidFill>
            </a:endParaRPr>
          </a:p>
          <a:p>
            <a:pPr lvl="0"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Wireshark</a:t>
            </a:r>
            <a:endParaRPr sz="4000">
              <a:solidFill>
                <a:srgbClr val="FFFFFF"/>
              </a:solidFill>
            </a:endParaRPr>
          </a:p>
          <a:p>
            <a:pPr lvl="0"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Wifi Pineapple</a:t>
            </a:r>
          </a:p>
        </p:txBody>
      </p:sp>
      <p:sp>
        <p:nvSpPr>
          <p:cNvPr id="240" name="Shape 240"/>
          <p:cNvSpPr/>
          <p:nvPr/>
        </p:nvSpPr>
        <p:spPr>
          <a:xfrm>
            <a:off x="2590546" y="7467600"/>
            <a:ext cx="7823709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OWASP </a:t>
            </a:r>
            <a:r>
              <a:rPr sz="4000" u="sng"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https://www.owasp.org/</a:t>
            </a:r>
            <a:endParaRPr sz="4000">
              <a:solidFill>
                <a:srgbClr val="FFFFFF"/>
              </a:solidFill>
            </a:endParaRPr>
          </a:p>
          <a:p>
            <a:pPr lvl="0" marL="2286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OWASP Top Ten Project</a:t>
            </a:r>
          </a:p>
        </p:txBody>
      </p:sp>
      <p:sp>
        <p:nvSpPr>
          <p:cNvPr id="241" name="Shape 241"/>
          <p:cNvSpPr/>
          <p:nvPr/>
        </p:nvSpPr>
        <p:spPr>
          <a:xfrm>
            <a:off x="317599" y="3263900"/>
            <a:ext cx="6570699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228599" indent="-228599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Mozilla Security Blog</a:t>
            </a:r>
            <a:endParaRPr sz="3000">
              <a:solidFill>
                <a:srgbClr val="FFFFFF"/>
              </a:solidFill>
            </a:endParaRPr>
          </a:p>
          <a:p>
            <a:pPr lvl="1" marL="4572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000" u="sng"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https://blog.mozilla.org/security/</a:t>
            </a:r>
            <a:endParaRPr sz="3000">
              <a:solidFill>
                <a:srgbClr val="FFFFFF"/>
              </a:solidFill>
            </a:endParaRPr>
          </a:p>
          <a:p>
            <a:pPr lvl="0" marL="228599" indent="-228599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Bromium Labs Blog</a:t>
            </a:r>
            <a:endParaRPr sz="3000">
              <a:solidFill>
                <a:srgbClr val="FFFFFF"/>
              </a:solidFill>
            </a:endParaRPr>
          </a:p>
          <a:p>
            <a:pPr lvl="1" marL="4572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http://labs.bromium.com/</a:t>
            </a:r>
            <a:endParaRPr sz="3000">
              <a:solidFill>
                <a:srgbClr val="FFFFFF"/>
              </a:solidFill>
            </a:endParaRPr>
          </a:p>
          <a:p>
            <a:pPr lvl="0" marL="228599" indent="-228599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Bromium Blog</a:t>
            </a:r>
            <a:endParaRPr sz="3000">
              <a:solidFill>
                <a:srgbClr val="FFFFFF"/>
              </a:solidFill>
            </a:endParaRPr>
          </a:p>
          <a:p>
            <a:pPr lvl="1" marL="457200" indent="-228600" algn="l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000" u="sng">
                <a:solidFill>
                  <a:srgbClr val="FFFFFF"/>
                </a:solidFill>
                <a:hlinkClick r:id="rId6" invalidUrl="" action="" tgtFrame="" tooltip="" history="1" highlightClick="0" endSnd="0"/>
              </a:rPr>
              <a:t>http://blogs.bromium.com/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pc="612" sz="3825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612" sz="3825">
                <a:solidFill>
                  <a:srgbClr val="FFFFFF"/>
                </a:solidFill>
              </a:rPr>
              <a:t>Why is there no security-driven-development?</a:t>
            </a:r>
          </a:p>
        </p:txBody>
      </p:sp>
      <p:pic>
        <p:nvPicPr>
          <p:cNvPr id="5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7200" y="3181350"/>
            <a:ext cx="7010400" cy="525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asted-image.png"/>
          <p:cNvPicPr/>
          <p:nvPr/>
        </p:nvPicPr>
        <p:blipFill>
          <a:blip r:embed="rId3">
            <a:extLst/>
          </a:blip>
          <a:srcRect l="12500" t="0" r="1250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asted-image.png"/>
          <p:cNvPicPr/>
          <p:nvPr/>
        </p:nvPicPr>
        <p:blipFill>
          <a:blip r:embed="rId3">
            <a:extLst/>
          </a:blip>
          <a:srcRect l="20370" t="0" r="20370" b="0"/>
          <a:stretch>
            <a:fillRect/>
          </a:stretch>
        </p:blipFill>
        <p:spPr>
          <a:xfrm>
            <a:off x="6496050" y="635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08940">
              <a:defRPr cap="none" spc="0" sz="1800">
                <a:solidFill>
                  <a:srgbClr val="000000"/>
                </a:solidFill>
              </a:defRPr>
            </a:pPr>
            <a:r>
              <a:rPr cap="all" spc="504" sz="3150">
                <a:solidFill>
                  <a:srgbClr val="FF4136"/>
                </a:solidFill>
              </a:rPr>
              <a:t>have you tried to add tests to a legacy system???</a:t>
            </a:r>
            <a:endParaRPr cap="all" spc="504" sz="3150">
              <a:solidFill>
                <a:srgbClr val="FF4136"/>
              </a:solidFill>
            </a:endParaRPr>
          </a:p>
          <a:p>
            <a:pPr lvl="0" defTabSz="408940">
              <a:defRPr cap="none" spc="0" sz="1800">
                <a:solidFill>
                  <a:srgbClr val="000000"/>
                </a:solidFill>
              </a:defRPr>
            </a:pPr>
            <a:endParaRPr cap="all" spc="504" sz="3150">
              <a:solidFill>
                <a:srgbClr val="FF4136"/>
              </a:solidFill>
            </a:endParaRPr>
          </a:p>
          <a:p>
            <a:pPr lvl="0" defTabSz="408940">
              <a:defRPr cap="none" spc="0" sz="1800">
                <a:solidFill>
                  <a:srgbClr val="000000"/>
                </a:solidFill>
              </a:defRPr>
            </a:pPr>
            <a:r>
              <a:rPr cap="all" spc="504" sz="3150">
                <a:solidFill>
                  <a:srgbClr val="FF4136"/>
                </a:solidFill>
              </a:rPr>
              <a:t>this is even harder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546100" y="1206500"/>
            <a:ext cx="5410200" cy="889000"/>
          </a:xfrm>
          <a:prstGeom prst="rect">
            <a:avLst/>
          </a:prstGeom>
        </p:spPr>
        <p:txBody>
          <a:bodyPr/>
          <a:lstStyle>
            <a:lvl1pPr defTabSz="560831">
              <a:defRPr spc="368" sz="230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68" sz="2304">
                <a:solidFill>
                  <a:srgbClr val="55D7FF"/>
                </a:solidFill>
              </a:rPr>
              <a:t>Retroactively add “security”?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660400" y="292100"/>
            <a:ext cx="11684000" cy="14605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threat modelling</a:t>
            </a:r>
          </a:p>
        </p:txBody>
      </p:sp>
      <p:pic>
        <p:nvPicPr>
          <p:cNvPr id="7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7413" y="1993466"/>
            <a:ext cx="7429974" cy="7689819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5973318" y="5168900"/>
            <a:ext cx="1045465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lvl="0"/>
          </a:p>
        </p:txBody>
      </p:sp>
      <p:sp>
        <p:nvSpPr>
          <p:cNvPr id="72" name="Shape 72"/>
          <p:cNvSpPr/>
          <p:nvPr/>
        </p:nvSpPr>
        <p:spPr>
          <a:xfrm>
            <a:off x="7836662" y="9315450"/>
            <a:ext cx="49641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/>
              <a:t>From </a:t>
            </a:r>
            <a:r>
              <a:rPr sz="1000" u="sng">
                <a:solidFill>
                  <a:srgbClr val="4557FF"/>
                </a:solidFill>
                <a:hlinkClick r:id="rId4" invalidUrl="" action="" tgtFrame="" tooltip="" history="1" highlightClick="0" endSnd="0"/>
              </a:rPr>
              <a:t>http://blogs.msdn.com/b/ptorr/archive/2005/02/22/guerillathreatmodelling.aspx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asted-image.png"/>
          <p:cNvPicPr/>
          <p:nvPr/>
        </p:nvPicPr>
        <p:blipFill>
          <a:blip r:embed="rId3">
            <a:extLst/>
          </a:blip>
          <a:srcRect l="0" t="9499" r="0" b="9499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3097">
              <a:defRPr spc="684" sz="427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684" sz="4278">
                <a:solidFill>
                  <a:srgbClr val="FFFFFF"/>
                </a:solidFill>
              </a:rPr>
              <a:t>perfect code still exploitable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FFFFFF"/>
                </a:solidFill>
              </a:rPr>
              <a:t>but… but… there are no buffer overflows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asted-image.png"/>
          <p:cNvPicPr/>
          <p:nvPr/>
        </p:nvPicPr>
        <p:blipFill>
          <a:blip r:embed="rId3">
            <a:extLst/>
          </a:blip>
          <a:srcRect l="1555" t="0" r="15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368045">
              <a:defRPr b="1" spc="624" sz="3906"/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624" sz="3906">
                <a:solidFill>
                  <a:srgbClr val="FFFFFF"/>
                </a:solidFill>
              </a:rPr>
              <a:t>exposing the inner workings of your site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E3C6E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E3C6E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